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 Id="rId3" Type="http://schemas.openxmlformats.org/officeDocument/2006/relationships/image" Target="../media/image2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Harrison Osuorji"/>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Harrison Osuorji</a:t>
            </a:r>
          </a:p>
        </p:txBody>
      </p:sp>
      <p:sp>
        <p:nvSpPr>
          <p:cNvPr id="152" name="Capstone Project - The Battle of the Neighborhoods (Week 2)"/>
          <p:cNvSpPr txBox="1"/>
          <p:nvPr>
            <p:ph type="ctrTitle"/>
          </p:nvPr>
        </p:nvSpPr>
        <p:spPr>
          <a:prstGeom prst="rect">
            <a:avLst/>
          </a:prstGeom>
        </p:spPr>
        <p:txBody>
          <a:bodyPr/>
          <a:lstStyle>
            <a:lvl1pPr defTabSz="457200">
              <a:lnSpc>
                <a:spcPts val="9400"/>
              </a:lnSpc>
              <a:defRPr spc="0" sz="5800"/>
            </a:lvl1pPr>
          </a:lstStyle>
          <a:p>
            <a:pPr/>
            <a:r>
              <a:t>Capstone Project - The Battle of the Neighborhoods (Week 2)</a:t>
            </a:r>
          </a:p>
        </p:txBody>
      </p:sp>
      <p:sp>
        <p:nvSpPr>
          <p:cNvPr id="153" name="Applied Data Science Capstone by IBM/Coursera"/>
          <p:cNvSpPr txBox="1"/>
          <p:nvPr>
            <p:ph type="subTitle" sz="quarter" idx="1"/>
          </p:nvPr>
        </p:nvSpPr>
        <p:spPr>
          <a:prstGeom prst="rect">
            <a:avLst/>
          </a:prstGeom>
        </p:spPr>
        <p:txBody>
          <a:bodyPr/>
          <a:lstStyle>
            <a:lvl1pPr defTabSz="457200">
              <a:lnSpc>
                <a:spcPts val="6100"/>
              </a:lnSpc>
              <a:defRPr sz="3600"/>
            </a:lvl1pPr>
          </a:lstStyle>
          <a:p>
            <a:pPr/>
            <a:r>
              <a:t>Applied Data Science Capstone by IBM/Coursera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Screen Shot 2020-06-18 at 9.34.50 PM.png" descr="Screen Shot 2020-06-18 at 9.34.50 PM.png"/>
          <p:cNvPicPr>
            <a:picLocks noChangeAspect="1"/>
          </p:cNvPicPr>
          <p:nvPr/>
        </p:nvPicPr>
        <p:blipFill>
          <a:blip r:embed="rId2">
            <a:extLst/>
          </a:blip>
          <a:stretch>
            <a:fillRect/>
          </a:stretch>
        </p:blipFill>
        <p:spPr>
          <a:xfrm>
            <a:off x="-784576" y="55826"/>
            <a:ext cx="24718066" cy="1354849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However, for illustration purposes, let's simplify the above map and segment and cluster only the neighborhoods in Manhattan. So let's slice the original dataframe and create a new dataframe of the Manhattan data."/>
          <p:cNvSpPr txBox="1"/>
          <p:nvPr/>
        </p:nvSpPr>
        <p:spPr>
          <a:xfrm>
            <a:off x="1799285" y="187616"/>
            <a:ext cx="20785430" cy="955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0"/>
              </a:spcBef>
              <a:defRPr sz="2800"/>
            </a:lvl1pPr>
          </a:lstStyle>
          <a:p>
            <a:pPr/>
            <a:r>
              <a:t>However, for illustration purposes, let's simplify the above map and segment and cluster only the neighborhoods in Manhattan. So let's slice the original dataframe and create a new dataframe of the Manhattan data.</a:t>
            </a:r>
          </a:p>
        </p:txBody>
      </p:sp>
      <p:pic>
        <p:nvPicPr>
          <p:cNvPr id="191" name="Screen Shot 2020-06-18 at 9.39.03 PM.png" descr="Screen Shot 2020-06-18 at 9.39.03 PM.png"/>
          <p:cNvPicPr>
            <a:picLocks noChangeAspect="1"/>
          </p:cNvPicPr>
          <p:nvPr/>
        </p:nvPicPr>
        <p:blipFill>
          <a:blip r:embed="rId2">
            <a:extLst/>
          </a:blip>
          <a:stretch>
            <a:fillRect/>
          </a:stretch>
        </p:blipFill>
        <p:spPr>
          <a:xfrm>
            <a:off x="1591905" y="1343234"/>
            <a:ext cx="15395663" cy="7178710"/>
          </a:xfrm>
          <a:prstGeom prst="rect">
            <a:avLst/>
          </a:prstGeom>
          <a:ln w="12700">
            <a:miter lim="400000"/>
          </a:ln>
        </p:spPr>
      </p:pic>
      <p:sp>
        <p:nvSpPr>
          <p:cNvPr id="192" name="Let's get the geographical coordinates of Manhattan."/>
          <p:cNvSpPr txBox="1"/>
          <p:nvPr/>
        </p:nvSpPr>
        <p:spPr>
          <a:xfrm>
            <a:off x="1377724" y="8413156"/>
            <a:ext cx="1213967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lvl1pPr>
          </a:lstStyle>
          <a:p>
            <a:pPr/>
            <a:r>
              <a:t>Let's get the geographical coordinates of Manhattan.</a:t>
            </a:r>
          </a:p>
        </p:txBody>
      </p:sp>
      <p:pic>
        <p:nvPicPr>
          <p:cNvPr id="193" name="Screen Shot 2020-06-18 at 9.41.09 PM.png" descr="Screen Shot 2020-06-18 at 9.41.09 PM.png"/>
          <p:cNvPicPr>
            <a:picLocks noChangeAspect="1"/>
          </p:cNvPicPr>
          <p:nvPr/>
        </p:nvPicPr>
        <p:blipFill>
          <a:blip r:embed="rId3">
            <a:extLst/>
          </a:blip>
          <a:stretch>
            <a:fillRect/>
          </a:stretch>
        </p:blipFill>
        <p:spPr>
          <a:xfrm>
            <a:off x="1294556" y="9146059"/>
            <a:ext cx="20660419" cy="392597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As we did with all of New York City, let's visualize Manhattan the neighborhoods in it."/>
          <p:cNvSpPr txBox="1"/>
          <p:nvPr/>
        </p:nvSpPr>
        <p:spPr>
          <a:xfrm>
            <a:off x="2441568" y="1367920"/>
            <a:ext cx="15963405" cy="585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300"/>
            </a:lvl1pPr>
          </a:lstStyle>
          <a:p>
            <a:pPr/>
            <a:r>
              <a:t>As we did with all of New York City, let's visualize Manhattan the neighborhoods in it.</a:t>
            </a:r>
          </a:p>
        </p:txBody>
      </p:sp>
      <p:pic>
        <p:nvPicPr>
          <p:cNvPr id="196" name="Screen Shot 2020-06-18 at 9.43.09 PM.png" descr="Screen Shot 2020-06-18 at 9.43.09 PM.png"/>
          <p:cNvPicPr>
            <a:picLocks noChangeAspect="1"/>
          </p:cNvPicPr>
          <p:nvPr/>
        </p:nvPicPr>
        <p:blipFill>
          <a:blip r:embed="rId2">
            <a:extLst/>
          </a:blip>
          <a:stretch>
            <a:fillRect/>
          </a:stretch>
        </p:blipFill>
        <p:spPr>
          <a:xfrm>
            <a:off x="606166" y="3800805"/>
            <a:ext cx="20810397" cy="55180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Screen Shot 2020-06-18 at 9.44.00 PM.png" descr="Screen Shot 2020-06-18 at 9.44.00 PM.png"/>
          <p:cNvPicPr>
            <a:picLocks noChangeAspect="1"/>
          </p:cNvPicPr>
          <p:nvPr/>
        </p:nvPicPr>
        <p:blipFill>
          <a:blip r:embed="rId2">
            <a:extLst/>
          </a:blip>
          <a:stretch>
            <a:fillRect/>
          </a:stretch>
        </p:blipFill>
        <p:spPr>
          <a:xfrm>
            <a:off x="-567987" y="123591"/>
            <a:ext cx="23031811" cy="1264740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Next, we are going to start utilizing the Foursquare API to explore the neighborhoods and segment them.…"/>
          <p:cNvSpPr txBox="1"/>
          <p:nvPr/>
        </p:nvSpPr>
        <p:spPr>
          <a:xfrm>
            <a:off x="562166" y="291205"/>
            <a:ext cx="23259670" cy="2462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sz="3900"/>
            </a:pPr>
            <a:r>
              <a:t>Next, we are going to start utilizing the Foursquare API to explore the neighborhoods and segment them.</a:t>
            </a:r>
          </a:p>
          <a:p>
            <a:pPr algn="r" defTabSz="457200">
              <a:lnSpc>
                <a:spcPts val="6300"/>
              </a:lnSpc>
              <a:spcBef>
                <a:spcPts val="0"/>
              </a:spcBef>
              <a:defRPr sz="3900">
                <a:solidFill>
                  <a:srgbClr val="303F9F"/>
                </a:solidFill>
                <a:latin typeface="Courier"/>
                <a:ea typeface="Courier"/>
                <a:cs typeface="Courier"/>
                <a:sym typeface="Courier"/>
              </a:defRPr>
            </a:pPr>
          </a:p>
          <a:p>
            <a:pPr defTabSz="457200">
              <a:lnSpc>
                <a:spcPts val="6700"/>
              </a:lnSpc>
              <a:spcBef>
                <a:spcPts val="0"/>
              </a:spcBef>
              <a:defRPr b="1" sz="3900"/>
            </a:pPr>
            <a:r>
              <a:t>Define Foursquare Credentials and Version</a:t>
            </a:r>
          </a:p>
        </p:txBody>
      </p:sp>
      <p:sp>
        <p:nvSpPr>
          <p:cNvPr id="201" name="Let's explore the first neighborhood in our dataframe…"/>
          <p:cNvSpPr txBox="1"/>
          <p:nvPr/>
        </p:nvSpPr>
        <p:spPr>
          <a:xfrm>
            <a:off x="759938" y="3416070"/>
            <a:ext cx="15809330" cy="30686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7900"/>
              </a:lnSpc>
              <a:spcBef>
                <a:spcPts val="0"/>
              </a:spcBef>
              <a:defRPr b="1" sz="4900"/>
            </a:pPr>
            <a:r>
              <a:t>Let's explore the first neighborhood in our dataframe</a:t>
            </a:r>
          </a:p>
          <a:p>
            <a:pPr algn="r" defTabSz="457200">
              <a:lnSpc>
                <a:spcPts val="7500"/>
              </a:lnSpc>
              <a:spcBef>
                <a:spcPts val="0"/>
              </a:spcBef>
              <a:defRPr sz="4900">
                <a:solidFill>
                  <a:srgbClr val="303F9F"/>
                </a:solidFill>
                <a:latin typeface="Courier"/>
                <a:ea typeface="Courier"/>
                <a:cs typeface="Courier"/>
                <a:sym typeface="Courier"/>
              </a:defRPr>
            </a:pPr>
          </a:p>
          <a:p>
            <a:pPr defTabSz="457200">
              <a:lnSpc>
                <a:spcPct val="100000"/>
              </a:lnSpc>
              <a:spcBef>
                <a:spcPts val="0"/>
              </a:spcBef>
              <a:defRPr sz="4900"/>
            </a:pPr>
            <a:r>
              <a:t>Get the neighborhood's name.</a:t>
            </a:r>
          </a:p>
        </p:txBody>
      </p:sp>
      <p:pic>
        <p:nvPicPr>
          <p:cNvPr id="202" name="Screen Shot 2020-06-18 at 9.48.22 PM.png" descr="Screen Shot 2020-06-18 at 9.48.22 PM.png"/>
          <p:cNvPicPr>
            <a:picLocks noChangeAspect="1"/>
          </p:cNvPicPr>
          <p:nvPr/>
        </p:nvPicPr>
        <p:blipFill>
          <a:blip r:embed="rId2">
            <a:extLst/>
          </a:blip>
          <a:stretch>
            <a:fillRect/>
          </a:stretch>
        </p:blipFill>
        <p:spPr>
          <a:xfrm>
            <a:off x="694007" y="6177906"/>
            <a:ext cx="21879444" cy="629266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From the Foursquare lab in the previous module, we know that all the information is in the items key. Before we proceed, let's borrow the get_category_type function from the Foursquare lab."/>
          <p:cNvSpPr txBox="1"/>
          <p:nvPr/>
        </p:nvSpPr>
        <p:spPr>
          <a:xfrm>
            <a:off x="130460" y="245510"/>
            <a:ext cx="23452075" cy="10053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000"/>
            </a:lvl1pPr>
          </a:lstStyle>
          <a:p>
            <a:pPr/>
            <a:r>
              <a:t>From the Foursquare lab in the previous module, we know that all the information is in the items key. Before we proceed, let's borrow the get_category_type function from the Foursquare lab.</a:t>
            </a:r>
          </a:p>
        </p:txBody>
      </p:sp>
      <p:pic>
        <p:nvPicPr>
          <p:cNvPr id="205" name="Screen Shot 2020-06-18 at 9.50.46 PM.png" descr="Screen Shot 2020-06-18 at 9.50.46 PM.png"/>
          <p:cNvPicPr>
            <a:picLocks noChangeAspect="1"/>
          </p:cNvPicPr>
          <p:nvPr/>
        </p:nvPicPr>
        <p:blipFill>
          <a:blip r:embed="rId2">
            <a:extLst/>
          </a:blip>
          <a:stretch>
            <a:fillRect/>
          </a:stretch>
        </p:blipFill>
        <p:spPr>
          <a:xfrm>
            <a:off x="694614" y="1350785"/>
            <a:ext cx="12802355" cy="4186934"/>
          </a:xfrm>
          <a:prstGeom prst="rect">
            <a:avLst/>
          </a:prstGeom>
          <a:ln w="12700">
            <a:miter lim="400000"/>
          </a:ln>
        </p:spPr>
      </p:pic>
      <p:sp>
        <p:nvSpPr>
          <p:cNvPr id="206" name="Now we are ready to clean the json and structure it into a pandas dataframe."/>
          <p:cNvSpPr txBox="1"/>
          <p:nvPr/>
        </p:nvSpPr>
        <p:spPr>
          <a:xfrm>
            <a:off x="194775" y="5637660"/>
            <a:ext cx="12266219"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2800"/>
            </a:lvl1pPr>
          </a:lstStyle>
          <a:p>
            <a:pPr/>
            <a:r>
              <a:t>Now we are ready to clean the json and structure it into a pandas dataframe.</a:t>
            </a:r>
          </a:p>
        </p:txBody>
      </p:sp>
      <p:pic>
        <p:nvPicPr>
          <p:cNvPr id="207" name="Screen Shot 2020-06-18 at 9.52.29 PM.png" descr="Screen Shot 2020-06-18 at 9.52.29 PM.png"/>
          <p:cNvPicPr>
            <a:picLocks noChangeAspect="1"/>
          </p:cNvPicPr>
          <p:nvPr/>
        </p:nvPicPr>
        <p:blipFill>
          <a:blip r:embed="rId3">
            <a:extLst/>
          </a:blip>
          <a:stretch>
            <a:fillRect/>
          </a:stretch>
        </p:blipFill>
        <p:spPr>
          <a:xfrm>
            <a:off x="927229" y="6121809"/>
            <a:ext cx="14812133" cy="728263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xplore Neighborhoods in Manhattan…"/>
          <p:cNvSpPr txBox="1"/>
          <p:nvPr/>
        </p:nvSpPr>
        <p:spPr>
          <a:xfrm>
            <a:off x="90739" y="103440"/>
            <a:ext cx="15743009" cy="20082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800"/>
              </a:lnSpc>
              <a:spcBef>
                <a:spcPts val="0"/>
              </a:spcBef>
              <a:defRPr b="1" sz="3100"/>
            </a:pPr>
            <a:r>
              <a:t>Explore Neighborhoods in Manhattan</a:t>
            </a:r>
          </a:p>
          <a:p>
            <a:pPr algn="r" defTabSz="457200">
              <a:lnSpc>
                <a:spcPts val="5400"/>
              </a:lnSpc>
              <a:spcBef>
                <a:spcPts val="0"/>
              </a:spcBef>
              <a:defRPr sz="3100">
                <a:solidFill>
                  <a:srgbClr val="303F9F"/>
                </a:solidFill>
                <a:latin typeface="Courier"/>
                <a:ea typeface="Courier"/>
                <a:cs typeface="Courier"/>
                <a:sym typeface="Courier"/>
              </a:defRPr>
            </a:pPr>
          </a:p>
          <a:p>
            <a:pPr defTabSz="457200">
              <a:lnSpc>
                <a:spcPct val="100000"/>
              </a:lnSpc>
              <a:spcBef>
                <a:spcPts val="0"/>
              </a:spcBef>
              <a:defRPr sz="3100"/>
            </a:pPr>
            <a:r>
              <a:t>Let's create a function to repeat the same process to all the neighborhoods in Manhattan</a:t>
            </a:r>
          </a:p>
        </p:txBody>
      </p:sp>
      <p:pic>
        <p:nvPicPr>
          <p:cNvPr id="210" name="Screen Shot 2020-06-18 at 9.56.04 PM.png" descr="Screen Shot 2020-06-18 at 9.56.04 PM.png"/>
          <p:cNvPicPr>
            <a:picLocks noChangeAspect="1"/>
          </p:cNvPicPr>
          <p:nvPr/>
        </p:nvPicPr>
        <p:blipFill>
          <a:blip r:embed="rId2">
            <a:extLst/>
          </a:blip>
          <a:stretch>
            <a:fillRect/>
          </a:stretch>
        </p:blipFill>
        <p:spPr>
          <a:xfrm>
            <a:off x="2259077" y="1798796"/>
            <a:ext cx="16218473" cy="7729466"/>
          </a:xfrm>
          <a:prstGeom prst="rect">
            <a:avLst/>
          </a:prstGeom>
          <a:ln w="12700">
            <a:miter lim="400000"/>
          </a:ln>
        </p:spPr>
      </p:pic>
      <p:pic>
        <p:nvPicPr>
          <p:cNvPr id="211" name="Screen Shot 2020-06-18 at 9.56.34 PM.png" descr="Screen Shot 2020-06-18 at 9.56.34 PM.png"/>
          <p:cNvPicPr>
            <a:picLocks noChangeAspect="1"/>
          </p:cNvPicPr>
          <p:nvPr/>
        </p:nvPicPr>
        <p:blipFill>
          <a:blip r:embed="rId3">
            <a:extLst/>
          </a:blip>
          <a:stretch>
            <a:fillRect/>
          </a:stretch>
        </p:blipFill>
        <p:spPr>
          <a:xfrm>
            <a:off x="3497570" y="9647340"/>
            <a:ext cx="13741487" cy="295024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Now write the code to run the above function on each neighborhood and create a new dataframe called manhattan_venues…"/>
          <p:cNvSpPr txBox="1"/>
          <p:nvPr/>
        </p:nvSpPr>
        <p:spPr>
          <a:xfrm>
            <a:off x="98692" y="115217"/>
            <a:ext cx="18637797" cy="18188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b="1" sz="2800">
                <a:latin typeface="Times Roman"/>
                <a:ea typeface="Times Roman"/>
                <a:cs typeface="Times Roman"/>
                <a:sym typeface="Times Roman"/>
              </a:defRPr>
            </a:pPr>
            <a:r>
              <a:t>Now write the code to run the above function on each neighborhood and create a new dataframe called manhattan_venues</a:t>
            </a:r>
          </a:p>
          <a:p>
            <a:pPr algn="r" defTabSz="457200">
              <a:lnSpc>
                <a:spcPts val="5000"/>
              </a:lnSpc>
              <a:spcBef>
                <a:spcPts val="0"/>
              </a:spcBef>
              <a:defRPr sz="2800">
                <a:solidFill>
                  <a:srgbClr val="303F9F"/>
                </a:solidFill>
                <a:latin typeface="Courier"/>
                <a:ea typeface="Courier"/>
                <a:cs typeface="Courier"/>
                <a:sym typeface="Courier"/>
              </a:defRPr>
            </a:pPr>
            <a:r>
              <a:t>In [28]:</a:t>
            </a:r>
          </a:p>
          <a:p>
            <a:pPr defTabSz="457200">
              <a:lnSpc>
                <a:spcPts val="5000"/>
              </a:lnSpc>
              <a:spcBef>
                <a:spcPts val="0"/>
              </a:spcBef>
              <a:defRPr sz="2800"/>
            </a:pPr>
          </a:p>
        </p:txBody>
      </p:sp>
      <p:pic>
        <p:nvPicPr>
          <p:cNvPr id="214" name="Screen Shot 2020-06-18 at 9.58.32 PM.png" descr="Screen Shot 2020-06-18 at 9.58.32 PM.png"/>
          <p:cNvPicPr>
            <a:picLocks noChangeAspect="1"/>
          </p:cNvPicPr>
          <p:nvPr/>
        </p:nvPicPr>
        <p:blipFill>
          <a:blip r:embed="rId2">
            <a:extLst/>
          </a:blip>
          <a:stretch>
            <a:fillRect/>
          </a:stretch>
        </p:blipFill>
        <p:spPr>
          <a:xfrm>
            <a:off x="274406" y="480376"/>
            <a:ext cx="12656311" cy="7565593"/>
          </a:xfrm>
          <a:prstGeom prst="rect">
            <a:avLst/>
          </a:prstGeom>
          <a:ln w="12700">
            <a:miter lim="400000"/>
          </a:ln>
        </p:spPr>
      </p:pic>
      <p:pic>
        <p:nvPicPr>
          <p:cNvPr id="215" name="Screen Shot 2020-06-18 at 9.59.38 PM.png" descr="Screen Shot 2020-06-18 at 9.59.38 PM.png"/>
          <p:cNvPicPr>
            <a:picLocks noChangeAspect="1"/>
          </p:cNvPicPr>
          <p:nvPr/>
        </p:nvPicPr>
        <p:blipFill>
          <a:blip r:embed="rId3">
            <a:extLst/>
          </a:blip>
          <a:stretch>
            <a:fillRect/>
          </a:stretch>
        </p:blipFill>
        <p:spPr>
          <a:xfrm>
            <a:off x="1556633" y="8029877"/>
            <a:ext cx="3802618" cy="420592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et's check the size of the resulting dataframe"/>
          <p:cNvSpPr txBox="1"/>
          <p:nvPr/>
        </p:nvSpPr>
        <p:spPr>
          <a:xfrm>
            <a:off x="322763" y="296144"/>
            <a:ext cx="12448693" cy="14569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7000"/>
              </a:lnSpc>
              <a:spcBef>
                <a:spcPts val="0"/>
              </a:spcBef>
              <a:defRPr b="1" sz="4400"/>
            </a:lvl1pPr>
          </a:lstStyle>
          <a:p>
            <a:pPr/>
            <a:r>
              <a:t>Let's check the size of the resulting dataframe</a:t>
            </a:r>
          </a:p>
        </p:txBody>
      </p:sp>
      <p:pic>
        <p:nvPicPr>
          <p:cNvPr id="218" name="Screen Shot 2020-06-18 at 10.07.44 PM.png" descr="Screen Shot 2020-06-18 at 10.07.44 PM.png"/>
          <p:cNvPicPr>
            <a:picLocks noChangeAspect="1"/>
          </p:cNvPicPr>
          <p:nvPr/>
        </p:nvPicPr>
        <p:blipFill>
          <a:blip r:embed="rId2">
            <a:extLst/>
          </a:blip>
          <a:stretch>
            <a:fillRect/>
          </a:stretch>
        </p:blipFill>
        <p:spPr>
          <a:xfrm>
            <a:off x="-109083" y="2061926"/>
            <a:ext cx="20224220" cy="572345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Let's print each neighborhood along with the top 5 most common venues"/>
          <p:cNvSpPr txBox="1"/>
          <p:nvPr/>
        </p:nvSpPr>
        <p:spPr>
          <a:xfrm>
            <a:off x="378667" y="328830"/>
            <a:ext cx="17393832" cy="1281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6400"/>
              </a:lnSpc>
              <a:spcBef>
                <a:spcPts val="0"/>
              </a:spcBef>
              <a:defRPr b="1" sz="3900"/>
            </a:lvl1pPr>
          </a:lstStyle>
          <a:p>
            <a:pPr/>
            <a:r>
              <a:t>Let's print each neighborhood along with the top 5 most common venues</a:t>
            </a:r>
          </a:p>
        </p:txBody>
      </p:sp>
      <p:pic>
        <p:nvPicPr>
          <p:cNvPr id="221" name="Screen Shot 2020-06-18 at 10.09.50 PM.png" descr="Screen Shot 2020-06-18 at 10.09.50 PM.png"/>
          <p:cNvPicPr>
            <a:picLocks noChangeAspect="1"/>
          </p:cNvPicPr>
          <p:nvPr/>
        </p:nvPicPr>
        <p:blipFill>
          <a:blip r:embed="rId2">
            <a:extLst/>
          </a:blip>
          <a:stretch>
            <a:fillRect/>
          </a:stretch>
        </p:blipFill>
        <p:spPr>
          <a:xfrm>
            <a:off x="1106992" y="1394824"/>
            <a:ext cx="17224179" cy="1092635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able of contents"/>
          <p:cNvSpPr txBox="1"/>
          <p:nvPr>
            <p:ph type="title"/>
          </p:nvPr>
        </p:nvSpPr>
        <p:spPr>
          <a:prstGeom prst="rect">
            <a:avLst/>
          </a:prstGeom>
        </p:spPr>
        <p:txBody>
          <a:bodyPr/>
          <a:lstStyle>
            <a:lvl1pPr defTabSz="457200">
              <a:lnSpc>
                <a:spcPts val="10000"/>
              </a:lnSpc>
              <a:defRPr spc="0" sz="6600"/>
            </a:lvl1pPr>
          </a:lstStyle>
          <a:p>
            <a:pPr/>
            <a:r>
              <a:t>Table of contents</a:t>
            </a:r>
          </a:p>
        </p:txBody>
      </p:sp>
      <p:sp>
        <p:nvSpPr>
          <p:cNvPr id="156" name="Introduction: Business Problem…"/>
          <p:cNvSpPr txBox="1"/>
          <p:nvPr>
            <p:ph type="body" idx="1"/>
          </p:nvPr>
        </p:nvSpPr>
        <p:spPr>
          <a:prstGeom prst="rect">
            <a:avLst/>
          </a:prstGeom>
        </p:spPr>
        <p:txBody>
          <a:bodyPr/>
          <a:lstStyle/>
          <a:p>
            <a:pPr marL="457199" indent="-317499" defTabSz="457200">
              <a:spcBef>
                <a:spcPts val="0"/>
              </a:spcBef>
              <a:buClr>
                <a:srgbClr val="000000"/>
              </a:buClr>
              <a:buSzPct val="123000"/>
              <a:buFont typeface="Helvetica Neue"/>
              <a:buChar char="•"/>
              <a:defRPr spc="0" sz="4600"/>
            </a:pPr>
            <a:r>
              <a:t>Introduction: Business Problem</a:t>
            </a:r>
          </a:p>
          <a:p>
            <a:pPr marL="457199" indent="-317499" defTabSz="457200">
              <a:spcBef>
                <a:spcPts val="0"/>
              </a:spcBef>
              <a:buClr>
                <a:srgbClr val="000000"/>
              </a:buClr>
              <a:buSzPct val="123000"/>
              <a:buFont typeface="Helvetica Neue"/>
              <a:buChar char="•"/>
              <a:defRPr spc="0" sz="4600"/>
            </a:pPr>
            <a:r>
              <a:t>Data</a:t>
            </a:r>
          </a:p>
          <a:p>
            <a:pPr marL="457199" indent="-317499" defTabSz="457200">
              <a:spcBef>
                <a:spcPts val="0"/>
              </a:spcBef>
              <a:buClr>
                <a:srgbClr val="000000"/>
              </a:buClr>
              <a:buSzPct val="123000"/>
              <a:buFont typeface="Helvetica Neue"/>
              <a:buChar char="•"/>
              <a:defRPr spc="0" sz="4600"/>
            </a:pPr>
            <a:r>
              <a:t>Methodology</a:t>
            </a:r>
          </a:p>
          <a:p>
            <a:pPr marL="457199" indent="-317499" defTabSz="457200">
              <a:spcBef>
                <a:spcPts val="0"/>
              </a:spcBef>
              <a:buClr>
                <a:srgbClr val="000000"/>
              </a:buClr>
              <a:buSzPct val="123000"/>
              <a:buFont typeface="Helvetica Neue"/>
              <a:buChar char="•"/>
              <a:defRPr spc="0" sz="4600"/>
            </a:pPr>
            <a:r>
              <a:t>Analysis</a:t>
            </a:r>
          </a:p>
          <a:p>
            <a:pPr marL="457199" indent="-317499" defTabSz="457200">
              <a:spcBef>
                <a:spcPts val="0"/>
              </a:spcBef>
              <a:buClr>
                <a:srgbClr val="000000"/>
              </a:buClr>
              <a:buSzPct val="123000"/>
              <a:buFont typeface="Helvetica Neue"/>
              <a:buChar char="•"/>
              <a:defRPr spc="0" sz="4600"/>
            </a:pPr>
            <a:r>
              <a:t>Results and Discussion</a:t>
            </a:r>
          </a:p>
          <a:p>
            <a:pPr marL="457199" indent="-317499" defTabSz="457200">
              <a:spcBef>
                <a:spcPts val="0"/>
              </a:spcBef>
              <a:buClr>
                <a:srgbClr val="000000"/>
              </a:buClr>
              <a:buSzPct val="123000"/>
              <a:buFont typeface="Helvetica Neue"/>
              <a:buChar char="•"/>
              <a:defRPr spc="0" sz="4600"/>
            </a:pPr>
            <a:r>
              <a:t>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Screen Shot 2020-06-18 at 10.11.06 PM.png" descr="Screen Shot 2020-06-18 at 10.11.06 PM.png"/>
          <p:cNvPicPr>
            <a:picLocks noChangeAspect="1"/>
          </p:cNvPicPr>
          <p:nvPr/>
        </p:nvPicPr>
        <p:blipFill>
          <a:blip r:embed="rId2">
            <a:extLst/>
          </a:blip>
          <a:stretch>
            <a:fillRect/>
          </a:stretch>
        </p:blipFill>
        <p:spPr>
          <a:xfrm>
            <a:off x="291602" y="459497"/>
            <a:ext cx="23907848" cy="1258536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Screen Shot 2020-06-18 at 10.11.06 PM.png" descr="Screen Shot 2020-06-18 at 10.11.06 PM.png"/>
          <p:cNvPicPr>
            <a:picLocks noChangeAspect="1"/>
          </p:cNvPicPr>
          <p:nvPr/>
        </p:nvPicPr>
        <p:blipFill>
          <a:blip r:embed="rId2">
            <a:extLst/>
          </a:blip>
          <a:stretch>
            <a:fillRect/>
          </a:stretch>
        </p:blipFill>
        <p:spPr>
          <a:xfrm>
            <a:off x="523506" y="286874"/>
            <a:ext cx="23981999" cy="1262440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creen Shot 2020-06-18 at 10.13.07 PM.png" descr="Screen Shot 2020-06-18 at 10.13.07 PM.png"/>
          <p:cNvPicPr>
            <a:picLocks noChangeAspect="1"/>
          </p:cNvPicPr>
          <p:nvPr/>
        </p:nvPicPr>
        <p:blipFill>
          <a:blip r:embed="rId2">
            <a:extLst/>
          </a:blip>
          <a:stretch>
            <a:fillRect/>
          </a:stretch>
        </p:blipFill>
        <p:spPr>
          <a:xfrm>
            <a:off x="-90905" y="79698"/>
            <a:ext cx="27092635" cy="1309309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Screen Shot 2020-06-18 at 10.14.20 PM.png" descr="Screen Shot 2020-06-18 at 10.14.20 PM.png"/>
          <p:cNvPicPr>
            <a:picLocks noChangeAspect="1"/>
          </p:cNvPicPr>
          <p:nvPr/>
        </p:nvPicPr>
        <p:blipFill>
          <a:blip r:embed="rId2">
            <a:extLst/>
          </a:blip>
          <a:stretch>
            <a:fillRect/>
          </a:stretch>
        </p:blipFill>
        <p:spPr>
          <a:xfrm>
            <a:off x="-1122816" y="1099435"/>
            <a:ext cx="30554536" cy="1096614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Screen Shot 2020-06-18 at 10.15.45 PM.png" descr="Screen Shot 2020-06-18 at 10.15.45 PM.png"/>
          <p:cNvPicPr>
            <a:picLocks noChangeAspect="1"/>
          </p:cNvPicPr>
          <p:nvPr/>
        </p:nvPicPr>
        <p:blipFill>
          <a:blip r:embed="rId2">
            <a:extLst/>
          </a:blip>
          <a:stretch>
            <a:fillRect/>
          </a:stretch>
        </p:blipFill>
        <p:spPr>
          <a:xfrm>
            <a:off x="-1207944" y="1074165"/>
            <a:ext cx="29289348" cy="1196908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creen Shot 2020-06-18 at 10.16.31 PM.png" descr="Screen Shot 2020-06-18 at 10.16.31 PM.png"/>
          <p:cNvPicPr>
            <a:picLocks noChangeAspect="1"/>
          </p:cNvPicPr>
          <p:nvPr/>
        </p:nvPicPr>
        <p:blipFill>
          <a:blip r:embed="rId2">
            <a:extLst/>
          </a:blip>
          <a:stretch>
            <a:fillRect/>
          </a:stretch>
        </p:blipFill>
        <p:spPr>
          <a:xfrm>
            <a:off x="1169555" y="824879"/>
            <a:ext cx="23074281" cy="1266193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Examine Clusters…"/>
          <p:cNvSpPr txBox="1"/>
          <p:nvPr/>
        </p:nvSpPr>
        <p:spPr>
          <a:xfrm>
            <a:off x="-6350" y="133345"/>
            <a:ext cx="24396701" cy="1616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5100"/>
              </a:lnSpc>
              <a:spcBef>
                <a:spcPts val="0"/>
              </a:spcBef>
              <a:defRPr b="1" sz="2500"/>
            </a:pPr>
            <a:r>
              <a:t>Examine Clusters</a:t>
            </a:r>
          </a:p>
          <a:p>
            <a:pPr defTabSz="457200">
              <a:lnSpc>
                <a:spcPct val="100000"/>
              </a:lnSpc>
              <a:spcBef>
                <a:spcPts val="0"/>
              </a:spcBef>
              <a:defRPr sz="2500"/>
            </a:pPr>
            <a:r>
              <a:t>Now, you can examine each cluster and determine the discriminating venue categories that distinguish each cluster. Based on the defining categories, you can then assign a name to each cluster. I will leave this exercise to you.</a:t>
            </a:r>
          </a:p>
        </p:txBody>
      </p:sp>
      <p:pic>
        <p:nvPicPr>
          <p:cNvPr id="236" name="Screen Shot 2020-06-18 at 10.19.47 PM.png" descr="Screen Shot 2020-06-18 at 10.19.47 PM.png"/>
          <p:cNvPicPr>
            <a:picLocks noChangeAspect="1"/>
          </p:cNvPicPr>
          <p:nvPr/>
        </p:nvPicPr>
        <p:blipFill>
          <a:blip r:embed="rId2">
            <a:extLst/>
          </a:blip>
          <a:stretch>
            <a:fillRect/>
          </a:stretch>
        </p:blipFill>
        <p:spPr>
          <a:xfrm>
            <a:off x="725628" y="1352361"/>
            <a:ext cx="22667447" cy="1233009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Screen Shot 2020-06-18 at 10.21.12 PM.png" descr="Screen Shot 2020-06-18 at 10.21.12 PM.png"/>
          <p:cNvPicPr>
            <a:picLocks noChangeAspect="1"/>
          </p:cNvPicPr>
          <p:nvPr/>
        </p:nvPicPr>
        <p:blipFill>
          <a:blip r:embed="rId2">
            <a:extLst/>
          </a:blip>
          <a:stretch>
            <a:fillRect/>
          </a:stretch>
        </p:blipFill>
        <p:spPr>
          <a:xfrm>
            <a:off x="437909" y="284693"/>
            <a:ext cx="19135862" cy="10101914"/>
          </a:xfrm>
          <a:prstGeom prst="rect">
            <a:avLst/>
          </a:prstGeom>
          <a:ln w="12700">
            <a:miter lim="400000"/>
          </a:ln>
        </p:spPr>
      </p:pic>
      <p:pic>
        <p:nvPicPr>
          <p:cNvPr id="239" name="Screen Shot 2020-06-18 at 10.22.00 PM.png" descr="Screen Shot 2020-06-18 at 10.22.00 PM.png"/>
          <p:cNvPicPr>
            <a:picLocks noChangeAspect="1"/>
          </p:cNvPicPr>
          <p:nvPr/>
        </p:nvPicPr>
        <p:blipFill>
          <a:blip r:embed="rId3">
            <a:extLst/>
          </a:blip>
          <a:stretch>
            <a:fillRect/>
          </a:stretch>
        </p:blipFill>
        <p:spPr>
          <a:xfrm>
            <a:off x="1580113" y="10276888"/>
            <a:ext cx="17878696" cy="333688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Shot 2020-06-18 at 10.23.34 PM.png" descr="Screen Shot 2020-06-18 at 10.23.34 PM.png"/>
          <p:cNvPicPr>
            <a:picLocks noChangeAspect="1"/>
          </p:cNvPicPr>
          <p:nvPr/>
        </p:nvPicPr>
        <p:blipFill>
          <a:blip r:embed="rId2">
            <a:extLst/>
          </a:blip>
          <a:stretch>
            <a:fillRect/>
          </a:stretch>
        </p:blipFill>
        <p:spPr>
          <a:xfrm>
            <a:off x="1303256" y="261233"/>
            <a:ext cx="17242969" cy="8242604"/>
          </a:xfrm>
          <a:prstGeom prst="rect">
            <a:avLst/>
          </a:prstGeom>
          <a:ln w="12700">
            <a:miter lim="400000"/>
          </a:ln>
        </p:spPr>
      </p:pic>
      <p:pic>
        <p:nvPicPr>
          <p:cNvPr id="242" name="Screen Shot 2020-06-18 at 10.24.27 PM.png" descr="Screen Shot 2020-06-18 at 10.24.27 PM.png"/>
          <p:cNvPicPr>
            <a:picLocks noChangeAspect="1"/>
          </p:cNvPicPr>
          <p:nvPr/>
        </p:nvPicPr>
        <p:blipFill>
          <a:blip r:embed="rId3">
            <a:extLst/>
          </a:blip>
          <a:stretch>
            <a:fillRect/>
          </a:stretch>
        </p:blipFill>
        <p:spPr>
          <a:xfrm>
            <a:off x="2932987" y="8546495"/>
            <a:ext cx="15264750" cy="502657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Screen Shot 2020-06-18 at 10.25.39 PM.png" descr="Screen Shot 2020-06-18 at 10.25.39 PM.png"/>
          <p:cNvPicPr>
            <a:picLocks noChangeAspect="1"/>
          </p:cNvPicPr>
          <p:nvPr/>
        </p:nvPicPr>
        <p:blipFill>
          <a:blip r:embed="rId2">
            <a:extLst/>
          </a:blip>
          <a:stretch>
            <a:fillRect/>
          </a:stretch>
        </p:blipFill>
        <p:spPr>
          <a:xfrm>
            <a:off x="227714" y="235959"/>
            <a:ext cx="19415281" cy="9604551"/>
          </a:xfrm>
          <a:prstGeom prst="rect">
            <a:avLst/>
          </a:prstGeom>
          <a:ln w="12700">
            <a:miter lim="400000"/>
          </a:ln>
        </p:spPr>
      </p:pic>
      <p:pic>
        <p:nvPicPr>
          <p:cNvPr id="245" name="Screen Shot 2020-06-18 at 10.26.34 PM.png" descr="Screen Shot 2020-06-18 at 10.26.34 PM.png"/>
          <p:cNvPicPr>
            <a:picLocks noChangeAspect="1"/>
          </p:cNvPicPr>
          <p:nvPr/>
        </p:nvPicPr>
        <p:blipFill>
          <a:blip r:embed="rId3">
            <a:extLst/>
          </a:blip>
          <a:stretch>
            <a:fillRect/>
          </a:stretch>
        </p:blipFill>
        <p:spPr>
          <a:xfrm>
            <a:off x="2076665" y="9799000"/>
            <a:ext cx="16822661" cy="32686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Introduction: Business Problem"/>
          <p:cNvSpPr txBox="1"/>
          <p:nvPr>
            <p:ph type="title"/>
          </p:nvPr>
        </p:nvSpPr>
        <p:spPr>
          <a:prstGeom prst="rect">
            <a:avLst/>
          </a:prstGeom>
        </p:spPr>
        <p:txBody>
          <a:bodyPr/>
          <a:lstStyle>
            <a:lvl1pPr defTabSz="457200">
              <a:lnSpc>
                <a:spcPts val="8100"/>
              </a:lnSpc>
              <a:defRPr spc="0" sz="5000"/>
            </a:lvl1pPr>
          </a:lstStyle>
          <a:p>
            <a:pPr/>
            <a:r>
              <a:t>Introduction: Business Problem</a:t>
            </a:r>
          </a:p>
        </p:txBody>
      </p:sp>
      <p:sp>
        <p:nvSpPr>
          <p:cNvPr id="159" name="Slide Subtitle"/>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defTabSz="421004">
              <a:defRPr sz="2805"/>
            </a:pPr>
          </a:p>
        </p:txBody>
      </p:sp>
      <p:sp>
        <p:nvSpPr>
          <p:cNvPr id="160" name="New York City revolves around coffee. Considering there are 3,389 coffee shops in NYC. New York was one of the largest coffee roasting centers in the United States. More recently, mobile startup MassiveHealth found that New Yorkers drink 6.7 times the am"/>
          <p:cNvSpPr txBox="1"/>
          <p:nvPr>
            <p:ph type="body" idx="1"/>
          </p:nvPr>
        </p:nvSpPr>
        <p:spPr>
          <a:prstGeom prst="rect">
            <a:avLst/>
          </a:prstGeom>
        </p:spPr>
        <p:txBody>
          <a:bodyPr/>
          <a:lstStyle/>
          <a:p>
            <a:pPr marL="0" indent="0" defTabSz="457200">
              <a:lnSpc>
                <a:spcPct val="100000"/>
              </a:lnSpc>
              <a:spcBef>
                <a:spcPts val="0"/>
              </a:spcBef>
              <a:buSzTx/>
              <a:buNone/>
              <a:defRPr sz="3100"/>
            </a:pPr>
            <a:r>
              <a:t>New York City revolves around coffee. Considering there are 3,389 coffee shops in NYC. New York was one of the largest coffee roasting centers in the United States. More recently, mobile startup MassiveHealth found that New Yorkers drink 6.7 times the amount of coffee consumed by the average denizen of any other US city. And because New York loves Coffee so much, this makes it one of the best place to open a coffee shop.</a:t>
            </a:r>
          </a:p>
          <a:p>
            <a:pPr marL="0" indent="0" defTabSz="457200">
              <a:lnSpc>
                <a:spcPct val="100000"/>
              </a:lnSpc>
              <a:spcBef>
                <a:spcPts val="0"/>
              </a:spcBef>
              <a:buSzTx/>
              <a:buNone/>
              <a:defRPr sz="3100"/>
            </a:pPr>
          </a:p>
          <a:p>
            <a:pPr marL="0" indent="0" defTabSz="457200">
              <a:lnSpc>
                <a:spcPct val="100000"/>
              </a:lnSpc>
              <a:spcBef>
                <a:spcPts val="0"/>
              </a:spcBef>
              <a:buSzTx/>
              <a:buNone/>
              <a:defRPr sz="3100"/>
            </a:pPr>
            <a:r>
              <a:t>We want to open a coffee shop in the New York City New York. i want to see what area has the most foot tracffic and to see if my coffee business will be profitable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Screen Shot 2020-06-18 at 10.27.38 PM.png" descr="Screen Shot 2020-06-18 at 10.27.38 PM.png"/>
          <p:cNvPicPr>
            <a:picLocks noChangeAspect="1"/>
          </p:cNvPicPr>
          <p:nvPr/>
        </p:nvPicPr>
        <p:blipFill>
          <a:blip r:embed="rId2">
            <a:extLst/>
          </a:blip>
          <a:stretch>
            <a:fillRect/>
          </a:stretch>
        </p:blipFill>
        <p:spPr>
          <a:xfrm>
            <a:off x="485623" y="3935539"/>
            <a:ext cx="21117898" cy="531705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esults and Discussion"/>
          <p:cNvSpPr txBox="1"/>
          <p:nvPr>
            <p:ph type="title"/>
          </p:nvPr>
        </p:nvSpPr>
        <p:spPr>
          <a:prstGeom prst="rect">
            <a:avLst/>
          </a:prstGeom>
        </p:spPr>
        <p:txBody>
          <a:bodyPr/>
          <a:lstStyle>
            <a:lvl1pPr defTabSz="457200">
              <a:lnSpc>
                <a:spcPts val="11000"/>
              </a:lnSpc>
              <a:defRPr spc="0" sz="7100"/>
            </a:lvl1pPr>
          </a:lstStyle>
          <a:p>
            <a:pPr/>
            <a:r>
              <a:t>Results and Discussion</a:t>
            </a:r>
          </a:p>
        </p:txBody>
      </p:sp>
      <p:sp>
        <p:nvSpPr>
          <p:cNvPr id="250" name="Beased on our reseach, we could see that New York City have lots of coffee shop. As a matter of fact their are over 3,389 coffee shops in NYC. After looking at all the factors, we beleive NYC is the perfect location for a new coffee shop. We took a look "/>
          <p:cNvSpPr txBox="1"/>
          <p:nvPr>
            <p:ph type="body" idx="1"/>
          </p:nvPr>
        </p:nvSpPr>
        <p:spPr>
          <a:prstGeom prst="rect">
            <a:avLst/>
          </a:prstGeom>
        </p:spPr>
        <p:txBody>
          <a:bodyPr/>
          <a:lstStyle/>
          <a:p>
            <a:pPr marL="0" indent="0" defTabSz="457200">
              <a:lnSpc>
                <a:spcPct val="100000"/>
              </a:lnSpc>
              <a:spcBef>
                <a:spcPts val="0"/>
              </a:spcBef>
              <a:buSzTx/>
              <a:buNone/>
              <a:defRPr sz="3100">
                <a:latin typeface="Times Roman"/>
                <a:ea typeface="Times Roman"/>
                <a:cs typeface="Times Roman"/>
                <a:sym typeface="Times Roman"/>
              </a:defRPr>
            </a:pPr>
            <a:r>
              <a:t>Beased on our reseach, we could see that New York City have lots of coffee shop. As a matter of fact their are over 3,389 coffee shops in NYC. After looking at all the factors, we beleive NYC is the perfect location for a new coffee shop. We took a look at all the Borough in NYC and figured out where is the best place for a new coffee shop. We look at foot tracffic, other kinds of food stores around the real. After all the research, we believe Manhattan is the best location,</a:t>
            </a:r>
          </a:p>
          <a:p>
            <a:pPr marL="0" indent="0" defTabSz="457200">
              <a:lnSpc>
                <a:spcPct val="100000"/>
              </a:lnSpc>
              <a:spcBef>
                <a:spcPts val="0"/>
              </a:spcBef>
              <a:buSzTx/>
              <a:buNone/>
              <a:defRPr sz="3100">
                <a:latin typeface="Times Roman"/>
                <a:ea typeface="Times Roman"/>
                <a:cs typeface="Times Roman"/>
                <a:sym typeface="Times Roman"/>
              </a:defRPr>
            </a:pPr>
          </a:p>
          <a:p>
            <a:pPr marL="0" indent="0" defTabSz="457200">
              <a:lnSpc>
                <a:spcPct val="100000"/>
              </a:lnSpc>
              <a:spcBef>
                <a:spcPts val="0"/>
              </a:spcBef>
              <a:buSzTx/>
              <a:buNone/>
              <a:defRPr sz="3100">
                <a:latin typeface="Times Roman"/>
                <a:ea typeface="Times Roman"/>
                <a:cs typeface="Times Roman"/>
                <a:sym typeface="Times Roman"/>
              </a:defRPr>
            </a:pPr>
          </a:p>
          <a:p>
            <a:pPr marL="0" indent="0" defTabSz="457200">
              <a:lnSpc>
                <a:spcPct val="100000"/>
              </a:lnSpc>
              <a:spcBef>
                <a:spcPts val="0"/>
              </a:spcBef>
              <a:buSzTx/>
              <a:buNone/>
              <a:defRPr sz="3100">
                <a:latin typeface="Times Roman"/>
                <a:ea typeface="Times Roman"/>
                <a:cs typeface="Times Roman"/>
                <a:sym typeface="Times Roman"/>
              </a:defRPr>
            </a:pPr>
            <a:r>
              <a:t>We than broke Manhattan down to Neighborhood to see where is the best place for a new coffee shop. we found out that Marble Hill is the best location for a new coffee shop. accounding to foursqure data, coffee shop is the 2nd most popular venue in Marble Hill next to sandwhich store. We also ran k-means to cluster the neighborhood into 5 clusters and in the secound cluster, we could clearly see that coffee shop is very popular.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Conclusion"/>
          <p:cNvSpPr txBox="1"/>
          <p:nvPr>
            <p:ph type="title"/>
          </p:nvPr>
        </p:nvSpPr>
        <p:spPr>
          <a:prstGeom prst="rect">
            <a:avLst/>
          </a:prstGeom>
        </p:spPr>
        <p:txBody>
          <a:bodyPr/>
          <a:lstStyle>
            <a:lvl1pPr defTabSz="457200">
              <a:lnSpc>
                <a:spcPts val="11800"/>
              </a:lnSpc>
              <a:defRPr spc="0" sz="7800"/>
            </a:lvl1pPr>
          </a:lstStyle>
          <a:p>
            <a:pPr/>
            <a:r>
              <a:t>Conclusion</a:t>
            </a:r>
          </a:p>
        </p:txBody>
      </p:sp>
      <p:sp>
        <p:nvSpPr>
          <p:cNvPr id="253" name="Why coffee shop"/>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457200">
              <a:lnSpc>
                <a:spcPts val="8000"/>
              </a:lnSpc>
              <a:defRPr sz="4600"/>
            </a:lvl1pPr>
          </a:lstStyle>
          <a:p>
            <a:pPr/>
            <a:r>
              <a:t>Why coffee shop</a:t>
            </a:r>
          </a:p>
        </p:txBody>
      </p:sp>
      <p:sp>
        <p:nvSpPr>
          <p:cNvPr id="254" name="Coffee shops are undoubtedly a small piece of the much larger puzzle that is contemporary urban living; yet their importance should not be underestimated. From their influence on the enlightenment to their ever-evolving status. Openning a coffee shop is "/>
          <p:cNvSpPr txBox="1"/>
          <p:nvPr>
            <p:ph type="body" idx="1"/>
          </p:nvPr>
        </p:nvSpPr>
        <p:spPr>
          <a:prstGeom prst="rect">
            <a:avLst/>
          </a:prstGeom>
        </p:spPr>
        <p:txBody>
          <a:bodyPr/>
          <a:lstStyle>
            <a:lvl1pPr defTabSz="457200">
              <a:spcBef>
                <a:spcPts val="0"/>
              </a:spcBef>
              <a:defRPr spc="0" sz="3600"/>
            </a:lvl1pPr>
          </a:lstStyle>
          <a:p>
            <a:pPr/>
            <a:r>
              <a:t>Coffee shops are undoubtedly a small piece of the much larger puzzle that is contemporary urban living; yet their importance should not be underestimated. From their influence on the enlightenment to their ever-evolving status. Openning a coffee shop is my own small way of contributing to my community. Coffee brings poeple together and i love bringing people together. If i could bring more people together, i believe i have done my part to help the human race along.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Data"/>
          <p:cNvSpPr txBox="1"/>
          <p:nvPr>
            <p:ph type="title"/>
          </p:nvPr>
        </p:nvSpPr>
        <p:spPr>
          <a:prstGeom prst="rect">
            <a:avLst/>
          </a:prstGeom>
        </p:spPr>
        <p:txBody>
          <a:bodyPr/>
          <a:lstStyle>
            <a:lvl1pPr defTabSz="283463">
              <a:lnSpc>
                <a:spcPts val="6500"/>
              </a:lnSpc>
              <a:defRPr spc="0" sz="4340"/>
            </a:lvl1pPr>
          </a:lstStyle>
          <a:p>
            <a:pPr/>
            <a:r>
              <a:t>Data</a:t>
            </a:r>
          </a:p>
        </p:txBody>
      </p:sp>
      <p:sp>
        <p:nvSpPr>
          <p:cNvPr id="163" name="Based on definition of our problem, factors that will influence our decission are:"/>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274320">
              <a:lnSpc>
                <a:spcPts val="4200"/>
              </a:lnSpc>
              <a:defRPr sz="2820"/>
            </a:lvl1pPr>
          </a:lstStyle>
          <a:p>
            <a:pPr/>
            <a:r>
              <a:t>Based on definition of our problem, factors that will influence our decission are:</a:t>
            </a:r>
          </a:p>
        </p:txBody>
      </p:sp>
      <p:sp>
        <p:nvSpPr>
          <p:cNvPr id="164" name="number of existing coffee shot in the neighborhood (any type of Coffee shop)…"/>
          <p:cNvSpPr txBox="1"/>
          <p:nvPr>
            <p:ph type="body" idx="1"/>
          </p:nvPr>
        </p:nvSpPr>
        <p:spPr>
          <a:prstGeom prst="rect">
            <a:avLst/>
          </a:prstGeom>
        </p:spPr>
        <p:txBody>
          <a:bodyPr/>
          <a:lstStyle/>
          <a:p>
            <a:pPr marL="457200" indent="-317500" defTabSz="457200">
              <a:spcBef>
                <a:spcPts val="0"/>
              </a:spcBef>
              <a:buClr>
                <a:srgbClr val="000000"/>
              </a:buClr>
              <a:buSzPct val="123000"/>
              <a:buFont typeface="Helvetica Neue"/>
              <a:buChar char="•"/>
              <a:defRPr spc="0" sz="3700"/>
            </a:pPr>
            <a:r>
              <a:t>number of existing coffee shot in the neighborhood (any type of Coffee shop)</a:t>
            </a:r>
          </a:p>
          <a:p>
            <a:pPr marL="457200" indent="-317500" defTabSz="457200">
              <a:spcBef>
                <a:spcPts val="0"/>
              </a:spcBef>
              <a:buClr>
                <a:srgbClr val="000000"/>
              </a:buClr>
              <a:buSzPct val="123000"/>
              <a:buFont typeface="Helvetica Neue"/>
              <a:buChar char="•"/>
              <a:defRPr spc="0" sz="3700"/>
            </a:pPr>
            <a:r>
              <a:t>number of and distance to Coffee Shops in the neighborhood, if any</a:t>
            </a:r>
          </a:p>
          <a:p>
            <a:pPr marL="457200" indent="-317500" defTabSz="457200">
              <a:spcBef>
                <a:spcPts val="0"/>
              </a:spcBef>
              <a:buClr>
                <a:srgbClr val="000000"/>
              </a:buClr>
              <a:buSzPct val="123000"/>
              <a:buFont typeface="Helvetica Neue"/>
              <a:buChar char="•"/>
              <a:defRPr spc="0" sz="3700"/>
            </a:pPr>
            <a:r>
              <a:t>distance of neighborhood from city center</a:t>
            </a:r>
          </a:p>
          <a:p>
            <a:pPr defTabSz="457200">
              <a:spcBef>
                <a:spcPts val="0"/>
              </a:spcBef>
              <a:defRPr spc="0" sz="3700"/>
            </a:pPr>
          </a:p>
          <a:p>
            <a:pPr defTabSz="457200">
              <a:spcBef>
                <a:spcPts val="0"/>
              </a:spcBef>
              <a:defRPr spc="0" sz="3700"/>
            </a:pPr>
            <a:r>
              <a:t>We decided to use regularly spaced grid of locations, centered around city center, to define our neighborhoods.</a:t>
            </a:r>
          </a:p>
          <a:p>
            <a:pPr defTabSz="457200">
              <a:spcBef>
                <a:spcPts val="0"/>
              </a:spcBef>
              <a:defRPr spc="0" sz="3700"/>
            </a:pPr>
          </a:p>
          <a:p>
            <a:pPr defTabSz="457200">
              <a:spcBef>
                <a:spcPts val="0"/>
              </a:spcBef>
              <a:defRPr spc="0" sz="3700"/>
            </a:pPr>
            <a:r>
              <a:t>Following data sources will be needed to extract/generate the required information:</a:t>
            </a:r>
          </a:p>
          <a:p>
            <a:pPr marL="457200" indent="-317500" defTabSz="457200">
              <a:spcBef>
                <a:spcPts val="0"/>
              </a:spcBef>
              <a:buClr>
                <a:srgbClr val="000000"/>
              </a:buClr>
              <a:buSzPct val="123000"/>
              <a:buFont typeface="Helvetica Neue"/>
              <a:buChar char="•"/>
              <a:defRPr spc="0" sz="3700"/>
            </a:pPr>
            <a:r>
              <a:t>centers of candidate areas will be generated algorithmically and approximate addresses of centers of those areas will be obtained using Google Maps API reverse geocoding</a:t>
            </a:r>
          </a:p>
          <a:p>
            <a:pPr marL="457200" indent="-317500" defTabSz="457200">
              <a:spcBef>
                <a:spcPts val="0"/>
              </a:spcBef>
              <a:buClr>
                <a:srgbClr val="000000"/>
              </a:buClr>
              <a:buSzPct val="123000"/>
              <a:buFont typeface="Helvetica Neue"/>
              <a:buChar char="•"/>
              <a:defRPr spc="0" sz="3700"/>
            </a:pPr>
            <a:r>
              <a:t>number of Coffee Shop and their type and location in every neighborhood will be obtained using Foursquare API</a:t>
            </a:r>
          </a:p>
          <a:p>
            <a:pPr marL="457200" indent="-317500" defTabSz="457200">
              <a:spcBef>
                <a:spcPts val="0"/>
              </a:spcBef>
              <a:buClr>
                <a:srgbClr val="000000"/>
              </a:buClr>
              <a:buSzPct val="123000"/>
              <a:buFont typeface="Helvetica Neue"/>
              <a:buChar char="•"/>
              <a:defRPr spc="0" sz="3700"/>
            </a:pPr>
            <a:r>
              <a:t>we will also going to Run k-means to cluster the neighborhood into 5 clusters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t's create latitude &amp; longitude coordinates for centroids of our candidate neighborhoods. We will create a grid of cells covering our area of interest which is aprox. 12x12 killometers centered around New York City center.…"/>
          <p:cNvSpPr txBox="1"/>
          <p:nvPr>
            <p:ph type="body" sz="half" idx="1"/>
          </p:nvPr>
        </p:nvSpPr>
        <p:spPr>
          <a:prstGeom prst="rect">
            <a:avLst/>
          </a:prstGeom>
        </p:spPr>
        <p:txBody>
          <a:bodyPr/>
          <a:lstStyle/>
          <a:p>
            <a:pPr marL="0" indent="0" defTabSz="457200">
              <a:lnSpc>
                <a:spcPct val="100000"/>
              </a:lnSpc>
              <a:spcBef>
                <a:spcPts val="0"/>
              </a:spcBef>
              <a:buSzTx/>
              <a:buNone/>
              <a:defRPr sz="3700"/>
            </a:pPr>
            <a:r>
              <a:t>Let's create latitude &amp; longitude coordinates for centroids of our candidate neighborhoods. We will create a grid of cells covering our area of interest which is aprox. 12x12 killometers centered around New York City center.</a:t>
            </a:r>
          </a:p>
          <a:p>
            <a:pPr marL="0" indent="0" defTabSz="457200">
              <a:lnSpc>
                <a:spcPct val="100000"/>
              </a:lnSpc>
              <a:spcBef>
                <a:spcPts val="0"/>
              </a:spcBef>
              <a:buSzTx/>
              <a:buNone/>
              <a:defRPr sz="3700"/>
            </a:pPr>
          </a:p>
          <a:p>
            <a:pPr marL="0" indent="0" defTabSz="457200">
              <a:lnSpc>
                <a:spcPct val="100000"/>
              </a:lnSpc>
              <a:spcBef>
                <a:spcPts val="0"/>
              </a:spcBef>
              <a:buSzTx/>
              <a:buNone/>
              <a:defRPr sz="3700"/>
            </a:pPr>
            <a:r>
              <a:t>Let's import all the Librarys we will need.</a:t>
            </a:r>
          </a:p>
        </p:txBody>
      </p:sp>
      <p:sp>
        <p:nvSpPr>
          <p:cNvPr id="167" name="Neighborhood Candidates"/>
          <p:cNvSpPr txBox="1"/>
          <p:nvPr>
            <p:ph type="title"/>
          </p:nvPr>
        </p:nvSpPr>
        <p:spPr>
          <a:prstGeom prst="rect">
            <a:avLst/>
          </a:prstGeom>
        </p:spPr>
        <p:txBody>
          <a:bodyPr/>
          <a:lstStyle>
            <a:lvl1pPr defTabSz="457200">
              <a:lnSpc>
                <a:spcPts val="8200"/>
              </a:lnSpc>
              <a:defRPr spc="0" sz="5100"/>
            </a:lvl1pPr>
          </a:lstStyle>
          <a:p>
            <a:pPr/>
            <a:r>
              <a:t>Neighborhood Candidates</a:t>
            </a:r>
          </a:p>
        </p:txBody>
      </p:sp>
      <p:pic>
        <p:nvPicPr>
          <p:cNvPr id="168" name="Screen Shot 2020-06-18 at 10.10.56 PM.png" descr="Screen Shot 2020-06-18 at 10.10.56 PM.png"/>
          <p:cNvPicPr>
            <a:picLocks noChangeAspect="1"/>
          </p:cNvPicPr>
          <p:nvPr/>
        </p:nvPicPr>
        <p:blipFill>
          <a:blip r:embed="rId2">
            <a:extLst/>
          </a:blip>
          <a:stretch>
            <a:fillRect/>
          </a:stretch>
        </p:blipFill>
        <p:spPr>
          <a:xfrm>
            <a:off x="11370238" y="1488730"/>
            <a:ext cx="16778524" cy="7900997"/>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ranform the data into a pandas dataframe"/>
          <p:cNvSpPr txBox="1"/>
          <p:nvPr>
            <p:ph type="title"/>
          </p:nvPr>
        </p:nvSpPr>
        <p:spPr>
          <a:xfrm>
            <a:off x="1206500" y="440612"/>
            <a:ext cx="9779000" cy="5882273"/>
          </a:xfrm>
          <a:prstGeom prst="rect">
            <a:avLst/>
          </a:prstGeom>
        </p:spPr>
        <p:txBody>
          <a:bodyPr/>
          <a:lstStyle>
            <a:lvl1pPr defTabSz="457200">
              <a:lnSpc>
                <a:spcPts val="10500"/>
              </a:lnSpc>
              <a:defRPr spc="0" sz="7000"/>
            </a:lvl1pPr>
          </a:lstStyle>
          <a:p>
            <a:pPr/>
            <a:r>
              <a:t>Tranform the data into a pandas dataframe</a:t>
            </a:r>
          </a:p>
        </p:txBody>
      </p:sp>
      <p:sp>
        <p:nvSpPr>
          <p:cNvPr id="171" name="The next task is essentially transforming this data of nested Python dictionaries into a pandas dataframe. So let's start by creating an empty dataframe."/>
          <p:cNvSpPr txBox="1"/>
          <p:nvPr>
            <p:ph type="body" sz="quarter" idx="1"/>
          </p:nvPr>
        </p:nvSpPr>
        <p:spPr>
          <a:xfrm>
            <a:off x="985329" y="7807025"/>
            <a:ext cx="9779001" cy="5385424"/>
          </a:xfrm>
          <a:prstGeom prst="rect">
            <a:avLst/>
          </a:prstGeom>
        </p:spPr>
        <p:txBody>
          <a:bodyPr/>
          <a:lstStyle>
            <a:lvl1pPr defTabSz="457200">
              <a:defRPr b="0" sz="3600"/>
            </a:lvl1pPr>
          </a:lstStyle>
          <a:p>
            <a:pPr/>
            <a:r>
              <a:t>The next task is essentially transforming this data of nested Python dictionaries into a pandas dataframe. So let's start by creating an empty dataframe.</a:t>
            </a:r>
          </a:p>
        </p:txBody>
      </p:sp>
      <p:pic>
        <p:nvPicPr>
          <p:cNvPr id="172" name="Screen Shot 2020-06-18 at 9.15.18 PM.png" descr="Screen Shot 2020-06-18 at 9.15.18 PM.png"/>
          <p:cNvPicPr>
            <a:picLocks noChangeAspect="1"/>
          </p:cNvPicPr>
          <p:nvPr/>
        </p:nvPicPr>
        <p:blipFill>
          <a:blip r:embed="rId2">
            <a:extLst/>
          </a:blip>
          <a:stretch>
            <a:fillRect/>
          </a:stretch>
        </p:blipFill>
        <p:spPr>
          <a:xfrm>
            <a:off x="10995424" y="4468769"/>
            <a:ext cx="16043276" cy="477846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en let's loop through the data and fill the dataframe one row at a time."/>
          <p:cNvSpPr txBox="1"/>
          <p:nvPr/>
        </p:nvSpPr>
        <p:spPr>
          <a:xfrm>
            <a:off x="6142197" y="2280247"/>
            <a:ext cx="13637820"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300"/>
            </a:lvl1pPr>
          </a:lstStyle>
          <a:p>
            <a:pPr/>
            <a:r>
              <a:t>Then let's loop through the data and fill the dataframe one row at a time.</a:t>
            </a:r>
          </a:p>
        </p:txBody>
      </p:sp>
      <p:pic>
        <p:nvPicPr>
          <p:cNvPr id="175" name="Screen Shot 2020-06-18 at 9.22.54 PM.png" descr="Screen Shot 2020-06-18 at 9.22.54 PM.png"/>
          <p:cNvPicPr>
            <a:picLocks noChangeAspect="1"/>
          </p:cNvPicPr>
          <p:nvPr/>
        </p:nvPicPr>
        <p:blipFill>
          <a:blip r:embed="rId2">
            <a:extLst/>
          </a:blip>
          <a:stretch>
            <a:fillRect/>
          </a:stretch>
        </p:blipFill>
        <p:spPr>
          <a:xfrm>
            <a:off x="4139099" y="2862726"/>
            <a:ext cx="16613370" cy="3635614"/>
          </a:xfrm>
          <a:prstGeom prst="rect">
            <a:avLst/>
          </a:prstGeom>
          <a:ln w="12700">
            <a:miter lim="400000"/>
          </a:ln>
        </p:spPr>
      </p:pic>
      <p:sp>
        <p:nvSpPr>
          <p:cNvPr id="176" name="Quickly examine the resulting dataframe."/>
          <p:cNvSpPr txBox="1"/>
          <p:nvPr/>
        </p:nvSpPr>
        <p:spPr>
          <a:xfrm>
            <a:off x="5816205" y="6459956"/>
            <a:ext cx="10983254" cy="796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700"/>
            </a:lvl1pPr>
          </a:lstStyle>
          <a:p>
            <a:pPr/>
            <a:r>
              <a:t>Quickly examine the resulting dataframe.</a:t>
            </a:r>
          </a:p>
        </p:txBody>
      </p:sp>
      <p:pic>
        <p:nvPicPr>
          <p:cNvPr id="177" name="Screen Shot 2020-06-18 at 9.26.08 PM.png" descr="Screen Shot 2020-06-18 at 9.26.08 PM.png"/>
          <p:cNvPicPr>
            <a:picLocks noChangeAspect="1"/>
          </p:cNvPicPr>
          <p:nvPr/>
        </p:nvPicPr>
        <p:blipFill>
          <a:blip r:embed="rId3">
            <a:extLst/>
          </a:blip>
          <a:stretch>
            <a:fillRect/>
          </a:stretch>
        </p:blipFill>
        <p:spPr>
          <a:xfrm>
            <a:off x="4343140" y="7597623"/>
            <a:ext cx="19660762" cy="531552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nd make sure that the dataset has all 5 boroughs and 306 neighborhoods."/>
          <p:cNvSpPr txBox="1"/>
          <p:nvPr/>
        </p:nvSpPr>
        <p:spPr>
          <a:xfrm>
            <a:off x="1923424" y="482627"/>
            <a:ext cx="17232885"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lvl1pPr>
          </a:lstStyle>
          <a:p>
            <a:pPr/>
            <a:r>
              <a:t>And make sure that the dataset has all 5 boroughs and 306 neighborhoods.</a:t>
            </a:r>
          </a:p>
        </p:txBody>
      </p:sp>
      <p:pic>
        <p:nvPicPr>
          <p:cNvPr id="180" name="Screen Shot 2020-06-18 at 9.28.49 PM.png" descr="Screen Shot 2020-06-18 at 9.28.49 PM.png"/>
          <p:cNvPicPr>
            <a:picLocks noChangeAspect="1"/>
          </p:cNvPicPr>
          <p:nvPr/>
        </p:nvPicPr>
        <p:blipFill>
          <a:blip r:embed="rId2">
            <a:extLst/>
          </a:blip>
          <a:stretch>
            <a:fillRect/>
          </a:stretch>
        </p:blipFill>
        <p:spPr>
          <a:xfrm>
            <a:off x="1754966" y="1423987"/>
            <a:ext cx="17569800" cy="3277616"/>
          </a:xfrm>
          <a:prstGeom prst="rect">
            <a:avLst/>
          </a:prstGeom>
          <a:ln w="12700">
            <a:miter lim="400000"/>
          </a:ln>
        </p:spPr>
      </p:pic>
      <p:sp>
        <p:nvSpPr>
          <p:cNvPr id="181" name="Use geopy library to get the latitude and longitude values of New York City"/>
          <p:cNvSpPr txBox="1"/>
          <p:nvPr/>
        </p:nvSpPr>
        <p:spPr>
          <a:xfrm>
            <a:off x="1833220" y="4436258"/>
            <a:ext cx="22111984" cy="1607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7900"/>
              </a:lnSpc>
              <a:spcBef>
                <a:spcPts val="0"/>
              </a:spcBef>
              <a:defRPr b="1" sz="4900"/>
            </a:lvl1pPr>
          </a:lstStyle>
          <a:p>
            <a:pPr/>
            <a:r>
              <a:t>Use geopy library to get the latitude and longitude values of New York City</a:t>
            </a:r>
          </a:p>
        </p:txBody>
      </p:sp>
      <p:sp>
        <p:nvSpPr>
          <p:cNvPr id="182" name="In order to define an instance of the geocoder, we need to define a user_agent. We will name our agent ny_explorer, as shown below."/>
          <p:cNvSpPr txBox="1"/>
          <p:nvPr/>
        </p:nvSpPr>
        <p:spPr>
          <a:xfrm>
            <a:off x="1893065" y="5837485"/>
            <a:ext cx="22680550"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000"/>
            </a:lvl1pPr>
          </a:lstStyle>
          <a:p>
            <a:pPr/>
            <a:r>
              <a:t>In order to define an instance of the geocoder, we need to define a user_agent. We will name our agent ny_explorer, as shown below.</a:t>
            </a:r>
          </a:p>
        </p:txBody>
      </p:sp>
      <p:pic>
        <p:nvPicPr>
          <p:cNvPr id="183" name="Screen Shot 2020-06-18 at 9.31.23 PM.png" descr="Screen Shot 2020-06-18 at 9.31.23 PM.png"/>
          <p:cNvPicPr>
            <a:picLocks noChangeAspect="1"/>
          </p:cNvPicPr>
          <p:nvPr/>
        </p:nvPicPr>
        <p:blipFill>
          <a:blip r:embed="rId3">
            <a:extLst/>
          </a:blip>
          <a:stretch>
            <a:fillRect/>
          </a:stretch>
        </p:blipFill>
        <p:spPr>
          <a:xfrm>
            <a:off x="1643127" y="7442513"/>
            <a:ext cx="25684681" cy="404057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reate a map of New York with neighborhoods superimposed on top."/>
          <p:cNvSpPr txBox="1"/>
          <p:nvPr/>
        </p:nvSpPr>
        <p:spPr>
          <a:xfrm>
            <a:off x="1840517" y="522543"/>
            <a:ext cx="20183552" cy="15571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7800"/>
              </a:lnSpc>
              <a:spcBef>
                <a:spcPts val="0"/>
              </a:spcBef>
              <a:defRPr b="1"/>
            </a:lvl1pPr>
          </a:lstStyle>
          <a:p>
            <a:pPr/>
            <a:r>
              <a:t>Create a map of New York with neighborhoods superimposed on top.</a:t>
            </a:r>
          </a:p>
        </p:txBody>
      </p:sp>
      <p:pic>
        <p:nvPicPr>
          <p:cNvPr id="186" name="Screen Shot 2020-06-18 at 9.33.40 PM.png" descr="Screen Shot 2020-06-18 at 9.33.40 PM.png"/>
          <p:cNvPicPr>
            <a:picLocks noChangeAspect="1"/>
          </p:cNvPicPr>
          <p:nvPr/>
        </p:nvPicPr>
        <p:blipFill>
          <a:blip r:embed="rId2">
            <a:extLst/>
          </a:blip>
          <a:stretch>
            <a:fillRect/>
          </a:stretch>
        </p:blipFill>
        <p:spPr>
          <a:xfrm>
            <a:off x="519211" y="2348619"/>
            <a:ext cx="22246792" cy="666224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